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Lst>
  <p:sldSz cy="6858000" cx="12192000"/>
  <p:notesSz cx="6858000" cy="9144000"/>
  <p:embeddedFontLst>
    <p:embeddedFont>
      <p:font typeface="Play"/>
      <p:regular r:id="rId11"/>
      <p:bold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3" roundtripDataSignature="AMtx7mgBq6E/492p6BCskA9tycKfOFyIN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font" Target="fonts/Play-regular.fntdata"/><Relationship Id="rId10" Type="http://schemas.openxmlformats.org/officeDocument/2006/relationships/slide" Target="slides/slide6.xml"/><Relationship Id="rId13" Type="http://customschemas.google.com/relationships/presentationmetadata" Target="metadata"/><Relationship Id="rId12" Type="http://schemas.openxmlformats.org/officeDocument/2006/relationships/font" Target="fonts/Play-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68" name="Shape 68"/>
        <p:cNvGrpSpPr/>
        <p:nvPr/>
      </p:nvGrpSpPr>
      <p:grpSpPr>
        <a:xfrm>
          <a:off x="0" y="0"/>
          <a:ext cx="0" cy="0"/>
          <a:chOff x="0" y="0"/>
          <a:chExt cx="0" cy="0"/>
        </a:xfrm>
      </p:grpSpPr>
      <p:sp>
        <p:nvSpPr>
          <p:cNvPr id="69" name="Google Shape;69;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7"/>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74" name="Shape 74"/>
        <p:cNvGrpSpPr/>
        <p:nvPr/>
      </p:nvGrpSpPr>
      <p:grpSpPr>
        <a:xfrm>
          <a:off x="0" y="0"/>
          <a:ext cx="0" cy="0"/>
          <a:chOff x="0" y="0"/>
          <a:chExt cx="0" cy="0"/>
        </a:xfrm>
      </p:grpSpPr>
      <p:sp>
        <p:nvSpPr>
          <p:cNvPr id="75" name="Google Shape;75;p18"/>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8"/>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7" name="Shape 17"/>
        <p:cNvGrpSpPr/>
        <p:nvPr/>
      </p:nvGrpSpPr>
      <p:grpSpPr>
        <a:xfrm>
          <a:off x="0" y="0"/>
          <a:ext cx="0" cy="0"/>
          <a:chOff x="0" y="0"/>
          <a:chExt cx="0" cy="0"/>
        </a:xfrm>
      </p:grpSpPr>
      <p:sp>
        <p:nvSpPr>
          <p:cNvPr id="18" name="Google Shape;18;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3" name="Shape 23"/>
        <p:cNvGrpSpPr/>
        <p:nvPr/>
      </p:nvGrpSpPr>
      <p:grpSpPr>
        <a:xfrm>
          <a:off x="0" y="0"/>
          <a:ext cx="0" cy="0"/>
          <a:chOff x="0" y="0"/>
          <a:chExt cx="0" cy="0"/>
        </a:xfrm>
      </p:grpSpPr>
      <p:sp>
        <p:nvSpPr>
          <p:cNvPr id="24" name="Google Shape;24;p1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57575"/>
              </a:buClr>
              <a:buSzPts val="2400"/>
              <a:buNone/>
              <a:defRPr sz="2400">
                <a:solidFill>
                  <a:srgbClr val="757575"/>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26" name="Google Shape;26;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29" name="Shape 29"/>
        <p:cNvGrpSpPr/>
        <p:nvPr/>
      </p:nvGrpSpPr>
      <p:grpSpPr>
        <a:xfrm>
          <a:off x="0" y="0"/>
          <a:ext cx="0" cy="0"/>
          <a:chOff x="0" y="0"/>
          <a:chExt cx="0" cy="0"/>
        </a:xfrm>
      </p:grpSpPr>
      <p:sp>
        <p:nvSpPr>
          <p:cNvPr id="30" name="Google Shape;30;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36" name="Shape 36"/>
        <p:cNvGrpSpPr/>
        <p:nvPr/>
      </p:nvGrpSpPr>
      <p:grpSpPr>
        <a:xfrm>
          <a:off x="0" y="0"/>
          <a:ext cx="0" cy="0"/>
          <a:chOff x="0" y="0"/>
          <a:chExt cx="0" cy="0"/>
        </a:xfrm>
      </p:grpSpPr>
      <p:sp>
        <p:nvSpPr>
          <p:cNvPr id="37" name="Google Shape;37;p1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45" name="Shape 45"/>
        <p:cNvGrpSpPr/>
        <p:nvPr/>
      </p:nvGrpSpPr>
      <p:grpSpPr>
        <a:xfrm>
          <a:off x="0" y="0"/>
          <a:ext cx="0" cy="0"/>
          <a:chOff x="0" y="0"/>
          <a:chExt cx="0" cy="0"/>
        </a:xfrm>
      </p:grpSpPr>
      <p:sp>
        <p:nvSpPr>
          <p:cNvPr id="46" name="Google Shape;46;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0" name="Shape 50"/>
        <p:cNvGrpSpPr/>
        <p:nvPr/>
      </p:nvGrpSpPr>
      <p:grpSpPr>
        <a:xfrm>
          <a:off x="0" y="0"/>
          <a:ext cx="0" cy="0"/>
          <a:chOff x="0" y="0"/>
          <a:chExt cx="0" cy="0"/>
        </a:xfrm>
      </p:grpSpPr>
      <p:sp>
        <p:nvSpPr>
          <p:cNvPr id="51" name="Google Shape;51;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4" name="Shape 54"/>
        <p:cNvGrpSpPr/>
        <p:nvPr/>
      </p:nvGrpSpPr>
      <p:grpSpPr>
        <a:xfrm>
          <a:off x="0" y="0"/>
          <a:ext cx="0" cy="0"/>
          <a:chOff x="0" y="0"/>
          <a:chExt cx="0" cy="0"/>
        </a:xfrm>
      </p:grpSpPr>
      <p:sp>
        <p:nvSpPr>
          <p:cNvPr id="55" name="Google Shape;55;p1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5"/>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5"/>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1" name="Shape 61"/>
        <p:cNvGrpSpPr/>
        <p:nvPr/>
      </p:nvGrpSpPr>
      <p:grpSpPr>
        <a:xfrm>
          <a:off x="0" y="0"/>
          <a:ext cx="0" cy="0"/>
          <a:chOff x="0" y="0"/>
          <a:chExt cx="0" cy="0"/>
        </a:xfrm>
      </p:grpSpPr>
      <p:sp>
        <p:nvSpPr>
          <p:cNvPr id="62" name="Google Shape;62;p1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6"/>
          <p:cNvSpPr/>
          <p:nvPr>
            <p:ph idx="2" type="pic"/>
          </p:nvPr>
        </p:nvSpPr>
        <p:spPr>
          <a:xfrm>
            <a:off x="5183188" y="987425"/>
            <a:ext cx="6172200" cy="4873625"/>
          </a:xfrm>
          <a:prstGeom prst="rect">
            <a:avLst/>
          </a:prstGeom>
          <a:noFill/>
          <a:ln>
            <a:noFill/>
          </a:ln>
        </p:spPr>
      </p:sp>
      <p:sp>
        <p:nvSpPr>
          <p:cNvPr id="64" name="Google Shape;64;p1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Play"/>
              <a:buNone/>
              <a:defRPr b="0" i="0" sz="4400" u="none" cap="none" strike="noStrik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757575"/>
                </a:solidFill>
                <a:latin typeface="Arial"/>
                <a:ea typeface="Arial"/>
                <a:cs typeface="Arial"/>
                <a:sym typeface="Arial"/>
              </a:defRPr>
            </a:lvl1pPr>
            <a:lvl2pPr indent="0" lvl="1" marL="0" marR="0" rtl="0" algn="r">
              <a:spcBef>
                <a:spcPts val="0"/>
              </a:spcBef>
              <a:buNone/>
              <a:defRPr b="0" i="0" sz="1200" u="none" cap="none" strike="noStrike">
                <a:solidFill>
                  <a:srgbClr val="757575"/>
                </a:solidFill>
                <a:latin typeface="Arial"/>
                <a:ea typeface="Arial"/>
                <a:cs typeface="Arial"/>
                <a:sym typeface="Arial"/>
              </a:defRPr>
            </a:lvl2pPr>
            <a:lvl3pPr indent="0" lvl="2" marL="0" marR="0" rtl="0" algn="r">
              <a:spcBef>
                <a:spcPts val="0"/>
              </a:spcBef>
              <a:buNone/>
              <a:defRPr b="0" i="0" sz="1200" u="none" cap="none" strike="noStrike">
                <a:solidFill>
                  <a:srgbClr val="757575"/>
                </a:solidFill>
                <a:latin typeface="Arial"/>
                <a:ea typeface="Arial"/>
                <a:cs typeface="Arial"/>
                <a:sym typeface="Arial"/>
              </a:defRPr>
            </a:lvl3pPr>
            <a:lvl4pPr indent="0" lvl="3" marL="0" marR="0" rtl="0" algn="r">
              <a:spcBef>
                <a:spcPts val="0"/>
              </a:spcBef>
              <a:buNone/>
              <a:defRPr b="0" i="0" sz="1200" u="none" cap="none" strike="noStrike">
                <a:solidFill>
                  <a:srgbClr val="757575"/>
                </a:solidFill>
                <a:latin typeface="Arial"/>
                <a:ea typeface="Arial"/>
                <a:cs typeface="Arial"/>
                <a:sym typeface="Arial"/>
              </a:defRPr>
            </a:lvl4pPr>
            <a:lvl5pPr indent="0" lvl="4" marL="0" marR="0" rtl="0" algn="r">
              <a:spcBef>
                <a:spcPts val="0"/>
              </a:spcBef>
              <a:buNone/>
              <a:defRPr b="0" i="0" sz="1200" u="none" cap="none" strike="noStrike">
                <a:solidFill>
                  <a:srgbClr val="757575"/>
                </a:solidFill>
                <a:latin typeface="Arial"/>
                <a:ea typeface="Arial"/>
                <a:cs typeface="Arial"/>
                <a:sym typeface="Arial"/>
              </a:defRPr>
            </a:lvl5pPr>
            <a:lvl6pPr indent="0" lvl="5" marL="0" marR="0" rtl="0" algn="r">
              <a:spcBef>
                <a:spcPts val="0"/>
              </a:spcBef>
              <a:buNone/>
              <a:defRPr b="0" i="0" sz="1200" u="none" cap="none" strike="noStrike">
                <a:solidFill>
                  <a:srgbClr val="757575"/>
                </a:solidFill>
                <a:latin typeface="Arial"/>
                <a:ea typeface="Arial"/>
                <a:cs typeface="Arial"/>
                <a:sym typeface="Arial"/>
              </a:defRPr>
            </a:lvl6pPr>
            <a:lvl7pPr indent="0" lvl="6" marL="0" marR="0" rtl="0" algn="r">
              <a:spcBef>
                <a:spcPts val="0"/>
              </a:spcBef>
              <a:buNone/>
              <a:defRPr b="0" i="0" sz="1200" u="none" cap="none" strike="noStrike">
                <a:solidFill>
                  <a:srgbClr val="757575"/>
                </a:solidFill>
                <a:latin typeface="Arial"/>
                <a:ea typeface="Arial"/>
                <a:cs typeface="Arial"/>
                <a:sym typeface="Arial"/>
              </a:defRPr>
            </a:lvl7pPr>
            <a:lvl8pPr indent="0" lvl="7" marL="0" marR="0" rtl="0" algn="r">
              <a:spcBef>
                <a:spcPts val="0"/>
              </a:spcBef>
              <a:buNone/>
              <a:defRPr b="0" i="0" sz="1200" u="none" cap="none" strike="noStrike">
                <a:solidFill>
                  <a:srgbClr val="757575"/>
                </a:solidFill>
                <a:latin typeface="Arial"/>
                <a:ea typeface="Arial"/>
                <a:cs typeface="Arial"/>
                <a:sym typeface="Arial"/>
              </a:defRPr>
            </a:lvl8pPr>
            <a:lvl9pPr indent="0" lvl="8" marL="0" marR="0" rtl="0" algn="r">
              <a:spcBef>
                <a:spcPts val="0"/>
              </a:spcBef>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idx="1" type="subTitle"/>
          </p:nvPr>
        </p:nvSpPr>
        <p:spPr>
          <a:xfrm>
            <a:off x="0" y="3602037"/>
            <a:ext cx="12192000" cy="1866945"/>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2"/>
              </a:buClr>
              <a:buSzPts val="2400"/>
              <a:buNone/>
            </a:pPr>
            <a:r>
              <a:rPr lang="es-MX">
                <a:solidFill>
                  <a:schemeClr val="dk2"/>
                </a:solidFill>
              </a:rPr>
              <a:t>Mockup de Reporte Financiero – PI Power BI</a:t>
            </a:r>
            <a:endParaRPr/>
          </a:p>
          <a:p>
            <a:pPr indent="0" lvl="0" marL="0" rtl="0" algn="ctr">
              <a:lnSpc>
                <a:spcPct val="90000"/>
              </a:lnSpc>
              <a:spcBef>
                <a:spcPts val="1000"/>
              </a:spcBef>
              <a:spcAft>
                <a:spcPts val="0"/>
              </a:spcAft>
              <a:buClr>
                <a:schemeClr val="dk2"/>
              </a:buClr>
              <a:buSzPts val="2400"/>
              <a:buNone/>
            </a:pPr>
            <a:r>
              <a:rPr lang="es-MX">
                <a:solidFill>
                  <a:schemeClr val="dk2"/>
                </a:solidFill>
              </a:rPr>
              <a:t>Christian Daniel Lara Larios</a:t>
            </a:r>
            <a:endParaRPr/>
          </a:p>
          <a:p>
            <a:pPr indent="0" lvl="0" marL="0" rtl="0" algn="ctr">
              <a:lnSpc>
                <a:spcPct val="90000"/>
              </a:lnSpc>
              <a:spcBef>
                <a:spcPts val="1000"/>
              </a:spcBef>
              <a:spcAft>
                <a:spcPts val="0"/>
              </a:spcAft>
              <a:buClr>
                <a:schemeClr val="dk2"/>
              </a:buClr>
              <a:buSzPts val="2400"/>
              <a:buNone/>
            </a:pPr>
            <a:r>
              <a:rPr lang="es-MX">
                <a:solidFill>
                  <a:schemeClr val="dk2"/>
                </a:solidFill>
              </a:rPr>
              <a:t>DAFT-16</a:t>
            </a:r>
            <a:endParaRPr/>
          </a:p>
          <a:p>
            <a:pPr indent="0" lvl="0" marL="0" rtl="0" algn="ctr">
              <a:lnSpc>
                <a:spcPct val="90000"/>
              </a:lnSpc>
              <a:spcBef>
                <a:spcPts val="1000"/>
              </a:spcBef>
              <a:spcAft>
                <a:spcPts val="0"/>
              </a:spcAft>
              <a:buClr>
                <a:schemeClr val="dk2"/>
              </a:buClr>
              <a:buSzPts val="2400"/>
              <a:buNone/>
            </a:pPr>
            <a:r>
              <a:rPr lang="es-MX">
                <a:solidFill>
                  <a:schemeClr val="dk2"/>
                </a:solidFill>
              </a:rPr>
              <a:t>Julio 2025</a:t>
            </a:r>
            <a:endParaRPr/>
          </a:p>
        </p:txBody>
      </p:sp>
      <p:pic>
        <p:nvPicPr>
          <p:cNvPr id="85" name="Google Shape;85;p1"/>
          <p:cNvPicPr preferRelativeResize="0"/>
          <p:nvPr/>
        </p:nvPicPr>
        <p:blipFill rotWithShape="1">
          <a:blip r:embed="rId3">
            <a:alphaModFix/>
          </a:blip>
          <a:srcRect b="0" l="0" r="0" t="0"/>
          <a:stretch/>
        </p:blipFill>
        <p:spPr>
          <a:xfrm>
            <a:off x="2209800" y="554832"/>
            <a:ext cx="7772400" cy="287416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4400"/>
              <a:buFont typeface="Play"/>
              <a:buNone/>
            </a:pPr>
            <a:r>
              <a:rPr lang="es-MX">
                <a:solidFill>
                  <a:schemeClr val="dk2"/>
                </a:solidFill>
              </a:rPr>
              <a:t>Portada Adventure Works</a:t>
            </a:r>
            <a:endParaRPr/>
          </a:p>
        </p:txBody>
      </p:sp>
      <p:pic>
        <p:nvPicPr>
          <p:cNvPr id="91" name="Google Shape;91;p2"/>
          <p:cNvPicPr preferRelativeResize="0"/>
          <p:nvPr>
            <p:ph idx="1" type="body"/>
          </p:nvPr>
        </p:nvPicPr>
        <p:blipFill rotWithShape="1">
          <a:blip r:embed="rId3">
            <a:alphaModFix/>
          </a:blip>
          <a:srcRect b="16847" l="15935" r="25851" t="24020"/>
          <a:stretch/>
        </p:blipFill>
        <p:spPr>
          <a:xfrm>
            <a:off x="838200" y="1690688"/>
            <a:ext cx="7033306" cy="4625163"/>
          </a:xfrm>
          <a:prstGeom prst="rect">
            <a:avLst/>
          </a:prstGeom>
          <a:noFill/>
          <a:ln>
            <a:noFill/>
          </a:ln>
        </p:spPr>
      </p:pic>
      <p:sp>
        <p:nvSpPr>
          <p:cNvPr id="92" name="Google Shape;92;p2"/>
          <p:cNvSpPr txBox="1"/>
          <p:nvPr/>
        </p:nvSpPr>
        <p:spPr>
          <a:xfrm>
            <a:off x="8217462" y="1625387"/>
            <a:ext cx="3823062" cy="30469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MX" sz="1600" u="none" cap="none" strike="noStrike">
                <a:solidFill>
                  <a:schemeClr val="dk2"/>
                </a:solidFill>
                <a:latin typeface="Arial"/>
                <a:ea typeface="Arial"/>
                <a:cs typeface="Arial"/>
                <a:sym typeface="Arial"/>
              </a:rPr>
              <a:t>En esta portada se presenta la pantalla de inicio del dashboard financiero de Adventure Works BI. Incluye un menú con botones de navegación interactiva que permite al usuario elegir entre la vista global o la vista específica del mercado estadounidense. </a:t>
            </a:r>
            <a:endParaRPr/>
          </a:p>
          <a:p>
            <a:pPr indent="0" lvl="0" marL="0" marR="0" rtl="0" algn="l">
              <a:spcBef>
                <a:spcPts val="0"/>
              </a:spcBef>
              <a:spcAft>
                <a:spcPts val="0"/>
              </a:spcAft>
              <a:buNone/>
            </a:pPr>
            <a:r>
              <a:rPr lang="es-MX" sz="1600">
                <a:solidFill>
                  <a:schemeClr val="dk2"/>
                </a:solidFill>
                <a:latin typeface="Arial"/>
                <a:ea typeface="Arial"/>
                <a:cs typeface="Arial"/>
                <a:sym typeface="Arial"/>
              </a:rPr>
              <a:t>Además, se incorpora un diseño visual atractivo con una imagen de fondo y el logo institucional, mejorando la experiencia de usuario desde el primer contacto.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4400"/>
              <a:buFont typeface="Play"/>
              <a:buNone/>
            </a:pPr>
            <a:r>
              <a:rPr lang="es-MX">
                <a:solidFill>
                  <a:schemeClr val="dk2"/>
                </a:solidFill>
              </a:rPr>
              <a:t>Global</a:t>
            </a:r>
            <a:endParaRPr/>
          </a:p>
        </p:txBody>
      </p:sp>
      <p:pic>
        <p:nvPicPr>
          <p:cNvPr id="98" name="Google Shape;98;p3"/>
          <p:cNvPicPr preferRelativeResize="0"/>
          <p:nvPr>
            <p:ph idx="1" type="body"/>
          </p:nvPr>
        </p:nvPicPr>
        <p:blipFill rotWithShape="1">
          <a:blip r:embed="rId3">
            <a:alphaModFix/>
          </a:blip>
          <a:srcRect b="16057" l="10558" r="20257" t="24183"/>
          <a:stretch/>
        </p:blipFill>
        <p:spPr>
          <a:xfrm>
            <a:off x="742406" y="1690688"/>
            <a:ext cx="7411143" cy="4144056"/>
          </a:xfrm>
          <a:prstGeom prst="rect">
            <a:avLst/>
          </a:prstGeom>
          <a:noFill/>
          <a:ln>
            <a:noFill/>
          </a:ln>
        </p:spPr>
      </p:pic>
      <p:sp>
        <p:nvSpPr>
          <p:cNvPr id="99" name="Google Shape;99;p3"/>
          <p:cNvSpPr txBox="1"/>
          <p:nvPr/>
        </p:nvSpPr>
        <p:spPr>
          <a:xfrm>
            <a:off x="8499565" y="1690688"/>
            <a:ext cx="3457303" cy="35394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MX" sz="1600">
                <a:solidFill>
                  <a:schemeClr val="dk2"/>
                </a:solidFill>
                <a:latin typeface="Arial"/>
                <a:ea typeface="Arial"/>
                <a:cs typeface="Arial"/>
                <a:sym typeface="Arial"/>
              </a:rPr>
              <a:t>Esta página del dashboard muestra una visión financiera global de Adventure Works. Se incluyen indicadores clave como Total Sales, Earnings, Total COGS y Margin Profit. Además, se presentan gráficos de ingresos históricos, comparativas de utilidad por región y un mapa que permite visualizar la distribución geográfica de la empresa a nivel mundial. Esta vista tiene como objetivo brindar un panorama general para evaluar el rendimiento global del negocio.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4400"/>
              <a:buFont typeface="Play"/>
              <a:buNone/>
            </a:pPr>
            <a:r>
              <a:rPr lang="es-MX">
                <a:solidFill>
                  <a:schemeClr val="dk2"/>
                </a:solidFill>
              </a:rPr>
              <a:t>Global – Barra de menú desplegable</a:t>
            </a:r>
            <a:endParaRPr/>
          </a:p>
        </p:txBody>
      </p:sp>
      <p:pic>
        <p:nvPicPr>
          <p:cNvPr id="105" name="Google Shape;105;p4"/>
          <p:cNvPicPr preferRelativeResize="0"/>
          <p:nvPr>
            <p:ph idx="1" type="body"/>
          </p:nvPr>
        </p:nvPicPr>
        <p:blipFill rotWithShape="1">
          <a:blip r:embed="rId3">
            <a:alphaModFix/>
          </a:blip>
          <a:srcRect b="14403" l="10242" r="19996" t="23287"/>
          <a:stretch/>
        </p:blipFill>
        <p:spPr>
          <a:xfrm>
            <a:off x="838201" y="1690687"/>
            <a:ext cx="7093688" cy="4101791"/>
          </a:xfrm>
          <a:prstGeom prst="rect">
            <a:avLst/>
          </a:prstGeom>
          <a:noFill/>
          <a:ln>
            <a:noFill/>
          </a:ln>
        </p:spPr>
      </p:pic>
      <p:sp>
        <p:nvSpPr>
          <p:cNvPr id="106" name="Google Shape;106;p4"/>
          <p:cNvSpPr txBox="1"/>
          <p:nvPr/>
        </p:nvSpPr>
        <p:spPr>
          <a:xfrm>
            <a:off x="8168640" y="1837509"/>
            <a:ext cx="3805646" cy="30469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MX" sz="1600">
                <a:solidFill>
                  <a:schemeClr val="dk2"/>
                </a:solidFill>
                <a:latin typeface="Arial"/>
                <a:ea typeface="Arial"/>
                <a:cs typeface="Arial"/>
                <a:sym typeface="Arial"/>
              </a:rPr>
              <a:t>En esta versión del dashboard global se incorpora una barra de menú desplegable con botones de navegación que permiten cambiar entre páginas (Global, USA, Portada) y aplicar filtros por año. </a:t>
            </a:r>
            <a:endParaRPr/>
          </a:p>
          <a:p>
            <a:pPr indent="0" lvl="0" marL="0" marR="0" rtl="0" algn="l">
              <a:spcBef>
                <a:spcPts val="0"/>
              </a:spcBef>
              <a:spcAft>
                <a:spcPts val="0"/>
              </a:spcAft>
              <a:buNone/>
            </a:pPr>
            <a:r>
              <a:rPr lang="es-MX" sz="1600">
                <a:solidFill>
                  <a:schemeClr val="dk2"/>
                </a:solidFill>
                <a:latin typeface="Arial"/>
                <a:ea typeface="Arial"/>
                <a:cs typeface="Arial"/>
                <a:sym typeface="Arial"/>
              </a:rPr>
              <a:t>Esta mejora en la experiencia de usuario facilita la exploración del informe de manera más dinámica e intuitiva, manteniendo la misma información clave y visualizaciones financieras de la vista global original.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4400"/>
              <a:buFont typeface="Play"/>
              <a:buNone/>
            </a:pPr>
            <a:r>
              <a:rPr lang="es-MX">
                <a:solidFill>
                  <a:schemeClr val="dk2"/>
                </a:solidFill>
              </a:rPr>
              <a:t>USA</a:t>
            </a:r>
            <a:endParaRPr/>
          </a:p>
        </p:txBody>
      </p:sp>
      <p:pic>
        <p:nvPicPr>
          <p:cNvPr id="112" name="Google Shape;112;p5"/>
          <p:cNvPicPr preferRelativeResize="0"/>
          <p:nvPr>
            <p:ph idx="1" type="body"/>
          </p:nvPr>
        </p:nvPicPr>
        <p:blipFill rotWithShape="1">
          <a:blip r:embed="rId3">
            <a:alphaModFix/>
          </a:blip>
          <a:srcRect b="14892" l="9926" r="20155" t="24161"/>
          <a:stretch/>
        </p:blipFill>
        <p:spPr>
          <a:xfrm>
            <a:off x="838200" y="1690688"/>
            <a:ext cx="7291824" cy="4114799"/>
          </a:xfrm>
          <a:prstGeom prst="rect">
            <a:avLst/>
          </a:prstGeom>
          <a:noFill/>
          <a:ln>
            <a:noFill/>
          </a:ln>
        </p:spPr>
      </p:pic>
      <p:sp>
        <p:nvSpPr>
          <p:cNvPr id="113" name="Google Shape;113;p5"/>
          <p:cNvSpPr txBox="1"/>
          <p:nvPr/>
        </p:nvSpPr>
        <p:spPr>
          <a:xfrm>
            <a:off x="8342812" y="1690688"/>
            <a:ext cx="3683726" cy="329320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MX" sz="1600">
                <a:solidFill>
                  <a:schemeClr val="dk2"/>
                </a:solidFill>
                <a:latin typeface="Arial"/>
                <a:ea typeface="Arial"/>
                <a:cs typeface="Arial"/>
                <a:sym typeface="Arial"/>
              </a:rPr>
              <a:t>Esta vista se enfoca exclusivamente en el rendimiento del mercado estadounidense. Se presentan métricas clave como el costo de envío total, las ventas y su distribución a lo largo de diferentes estados.</a:t>
            </a:r>
            <a:endParaRPr/>
          </a:p>
          <a:p>
            <a:pPr indent="0" lvl="0" marL="0" marR="0" rtl="0" algn="l">
              <a:spcBef>
                <a:spcPts val="0"/>
              </a:spcBef>
              <a:spcAft>
                <a:spcPts val="0"/>
              </a:spcAft>
              <a:buNone/>
            </a:pPr>
            <a:r>
              <a:rPr lang="es-MX" sz="1600">
                <a:solidFill>
                  <a:schemeClr val="dk2"/>
                </a:solidFill>
                <a:latin typeface="Arial"/>
                <a:ea typeface="Arial"/>
                <a:cs typeface="Arial"/>
                <a:sym typeface="Arial"/>
              </a:rPr>
              <a:t> Los gráficos muestran ingresos por categoría de producto, regiones con mayor número de clientes únicos y un mapa que facilita la visualización geográfica. Esta página permite identificar los estados más rentables y las categorías más vendidas en el país.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4400"/>
              <a:buFont typeface="Play"/>
              <a:buNone/>
            </a:pPr>
            <a:r>
              <a:rPr lang="es-MX">
                <a:solidFill>
                  <a:schemeClr val="dk2"/>
                </a:solidFill>
              </a:rPr>
              <a:t>USA - Barra de menú desplegable</a:t>
            </a:r>
            <a:endParaRPr/>
          </a:p>
        </p:txBody>
      </p:sp>
      <p:pic>
        <p:nvPicPr>
          <p:cNvPr id="119" name="Google Shape;119;p6"/>
          <p:cNvPicPr preferRelativeResize="0"/>
          <p:nvPr>
            <p:ph idx="1" type="body"/>
          </p:nvPr>
        </p:nvPicPr>
        <p:blipFill rotWithShape="1">
          <a:blip r:embed="rId3">
            <a:alphaModFix/>
          </a:blip>
          <a:srcRect b="14892" l="4864" r="25534" t="23531"/>
          <a:stretch/>
        </p:blipFill>
        <p:spPr>
          <a:xfrm>
            <a:off x="838200" y="1690688"/>
            <a:ext cx="7537302" cy="4316817"/>
          </a:xfrm>
          <a:prstGeom prst="rect">
            <a:avLst/>
          </a:prstGeom>
          <a:noFill/>
          <a:ln>
            <a:noFill/>
          </a:ln>
        </p:spPr>
      </p:pic>
      <p:sp>
        <p:nvSpPr>
          <p:cNvPr id="120" name="Google Shape;120;p6"/>
          <p:cNvSpPr txBox="1"/>
          <p:nvPr/>
        </p:nvSpPr>
        <p:spPr>
          <a:xfrm>
            <a:off x="8682446" y="1820090"/>
            <a:ext cx="3274423"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MX" sz="1600">
                <a:solidFill>
                  <a:schemeClr val="dk2"/>
                </a:solidFill>
                <a:latin typeface="Arial"/>
                <a:ea typeface="Arial"/>
                <a:cs typeface="Arial"/>
                <a:sym typeface="Arial"/>
              </a:rPr>
              <a:t>Esta versión del dashboard de Estados Unidos incorpora una barra lateral de menú desplegable que mejora la navegación y usabilidad. </a:t>
            </a:r>
            <a:endParaRPr/>
          </a:p>
          <a:p>
            <a:pPr indent="0" lvl="0" marL="0" marR="0" rtl="0" algn="l">
              <a:spcBef>
                <a:spcPts val="0"/>
              </a:spcBef>
              <a:spcAft>
                <a:spcPts val="0"/>
              </a:spcAft>
              <a:buNone/>
            </a:pPr>
            <a:r>
              <a:rPr lang="es-MX" sz="1600">
                <a:solidFill>
                  <a:schemeClr val="dk2"/>
                </a:solidFill>
                <a:latin typeface="Arial"/>
                <a:ea typeface="Arial"/>
                <a:cs typeface="Arial"/>
                <a:sym typeface="Arial"/>
              </a:rPr>
              <a:t>Desde esta barra es posible seleccionar el año, volver a la página principal o cambiar entre vistas. Los indicadores clave se mantienen, mientras que el diseño dinámico facilita el análisis focalizado por año. Este enfoque mejora la experiencia del usuario al ofrecer mayor control sobre la segmentación de los datos.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2025-07-17T08:50:09Z</dcterms:created>
  <dc:creator>Christian Daniel Lara Larios</dc:creator>
</cp:coreProperties>
</file>